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5</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45211"/>
            <a:ext cx="11485848" cy="1684244"/>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讲述了当今社会各地的雾霾非常严重的现象</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人们在治理雾霾中发挥着重要作用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文中提到了治理雾霾的三种方式</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尽量少开车、改为步行或骑自行车</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拼车</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以及节约用电。</a:t>
            </a:r>
            <a:endParaRPr lang="zh-CN" altLang="en-US" dirty="0"/>
          </a:p>
        </p:txBody>
      </p:sp>
      <p:pic>
        <p:nvPicPr>
          <p:cNvPr id="3" name="语篇导航-DA.eps" descr="id:2147486385;FounderCES"/>
          <p:cNvPicPr/>
          <p:nvPr/>
        </p:nvPicPr>
        <p:blipFill>
          <a:blip r:embed="rId1"/>
          <a:stretch>
            <a:fillRect/>
          </a:stretch>
        </p:blipFill>
        <p:spPr>
          <a:xfrm>
            <a:off x="577736" y="2421244"/>
            <a:ext cx="1917070" cy="468115"/>
          </a:xfrm>
          <a:prstGeom prst="rect">
            <a:avLst/>
          </a:prstGeom>
        </p:spPr>
      </p:pic>
      <p:pic>
        <p:nvPicPr>
          <p:cNvPr id="4" name="图片 3"/>
          <p:cNvPicPr>
            <a:picLocks noChangeAspect="1"/>
          </p:cNvPicPr>
          <p:nvPr/>
        </p:nvPicPr>
        <p:blipFill>
          <a:blip r:embed="rId2"/>
          <a:stretch>
            <a:fillRect/>
          </a:stretch>
        </p:blipFill>
        <p:spPr>
          <a:xfrm>
            <a:off x="753539" y="836712"/>
            <a:ext cx="10683332" cy="1392543"/>
          </a:xfrm>
          <a:prstGeom prst="rect">
            <a:avLst/>
          </a:prstGeom>
        </p:spPr>
      </p:pic>
      <p:pic>
        <p:nvPicPr>
          <p:cNvPr id="6" name="篇章导图.eps" descr="id:2147487987;FounderCES"/>
          <p:cNvPicPr/>
          <p:nvPr/>
        </p:nvPicPr>
        <p:blipFill>
          <a:blip r:embed="rId3"/>
          <a:stretch>
            <a:fillRect/>
          </a:stretch>
        </p:blipFill>
        <p:spPr>
          <a:xfrm>
            <a:off x="704551" y="4091065"/>
            <a:ext cx="1670119" cy="464335"/>
          </a:xfrm>
          <a:prstGeom prst="rect">
            <a:avLst/>
          </a:prstGeom>
        </p:spPr>
      </p:pic>
      <p:pic>
        <p:nvPicPr>
          <p:cNvPr id="8" name="CX45.eps" descr="id:2147487994;FounderCES"/>
          <p:cNvPicPr/>
          <p:nvPr/>
        </p:nvPicPr>
        <p:blipFill>
          <a:blip r:embed="rId4"/>
          <a:stretch>
            <a:fillRect/>
          </a:stretch>
        </p:blipFill>
        <p:spPr>
          <a:xfrm>
            <a:off x="3070871" y="4176062"/>
            <a:ext cx="6912768" cy="187886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902704" cy="175323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days haze is around us here and there.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 everyone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the power to change their living habits to help reduce it. Many local governments call on their people to take action to make the air cleaner.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13.jpg" descr="id:2147503373;FounderCES"/>
          <p:cNvPicPr/>
          <p:nvPr/>
        </p:nvPicPr>
        <p:blipFill>
          <a:blip r:embed="rId1"/>
          <a:stretch>
            <a:fillRect/>
          </a:stretch>
        </p:blipFill>
        <p:spPr>
          <a:xfrm>
            <a:off x="9263558" y="980728"/>
            <a:ext cx="2482391" cy="1078220"/>
          </a:xfrm>
          <a:prstGeom prst="rect">
            <a:avLst/>
          </a:prstGeom>
        </p:spPr>
      </p:pic>
      <p:sp>
        <p:nvSpPr>
          <p:cNvPr id="4" name="内容占位符 1"/>
          <p:cNvSpPr txBox="1"/>
          <p:nvPr/>
        </p:nvSpPr>
        <p:spPr bwMode="auto">
          <a:xfrm>
            <a:off x="360854" y="2364880"/>
            <a:ext cx="11485848" cy="34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Transport is one of the biggest contributors to haze. When, where, how, why and what you drive all affect air quality. When one drives to work for one year, he uses as much energy as a bus rider uses in 10 years. So walk or ride your bicycle to work or school whenever possible. If necessary, you can use public transport instead of your car. Each person using public transport for a year instead of a car can save nearly a ton of pollutants,including CO</a:t>
            </a:r>
            <a:r>
              <a:rPr lang="en-US" altLang="zh-CN"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going into the air.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Carpooling is another way to reduce carbon emissions. Carpooling is the sharing of car journeys so that more than one person travels in a car. It immediately reduces your car’s emissions by half.</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Lots of our energy supply comes from burning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coal, another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contributor to haze. By cutting down your electricity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 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cutting down on haze. So you may try to reduce your use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electricity, by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turning off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lights,using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air conditioner wisely during the summer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months, 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updating your electrical appliances to low-energy models.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 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use energy-saving lamps: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require less energy and last 10 times longer than common bulbs.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1754326"/>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 play an important role in reducing haze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City cleaners.	B. Common people.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Local governments.	D. Workers.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899504"/>
            <a:ext cx="389851" cy="461665"/>
          </a:xfrm>
          <a:prstGeom prst="rect">
            <a:avLst/>
          </a:prstGeom>
          <a:noFill/>
        </p:spPr>
        <p:txBody>
          <a:bodyPr wrap="none" rtlCol="0">
            <a:spAutoFit/>
          </a:bodyPr>
          <a:lstStyle/>
          <a:p>
            <a:pPr algn="ctr"/>
            <a:r>
              <a:rPr lang="en-US" altLang="zh-CN" sz="2400" dirty="0"/>
              <a:t>B</a:t>
            </a:r>
            <a:endParaRPr lang="zh-CN" altLang="en-US" sz="2400" dirty="0"/>
          </a:p>
        </p:txBody>
      </p:sp>
      <p:sp>
        <p:nvSpPr>
          <p:cNvPr id="4" name="内容占位符 1"/>
          <p:cNvSpPr txBox="1"/>
          <p:nvPr/>
        </p:nvSpPr>
        <p:spPr bwMode="auto">
          <a:xfrm>
            <a:off x="360854" y="3419524"/>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smtClean="0">
                <a:solidFill>
                  <a:srgbClr val="FF0000"/>
                </a:solidFill>
                <a:latin typeface="Times New Roman" panose="02020603050405020304" pitchFamily="18" charset="0"/>
                <a:ea typeface="宋体" panose="02010600030101010101" pitchFamily="2" charset="-122"/>
              </a:rPr>
              <a:t>“In </a:t>
            </a:r>
            <a:r>
              <a:rPr lang="en-US" altLang="zh-CN" b="1" dirty="0" err="1" smtClean="0">
                <a:solidFill>
                  <a:srgbClr val="FF0000"/>
                </a:solidFill>
                <a:latin typeface="Times New Roman" panose="02020603050405020304" pitchFamily="18" charset="0"/>
                <a:ea typeface="宋体" panose="02010600030101010101" pitchFamily="2" charset="-122"/>
              </a:rPr>
              <a:t>fact, everyone</a:t>
            </a:r>
            <a:r>
              <a:rPr lang="en-US" altLang="zh-CN" b="1" dirty="0" smtClean="0">
                <a:solidFill>
                  <a:srgbClr val="FF0000"/>
                </a:solidFill>
                <a:latin typeface="Times New Roman" panose="02020603050405020304" pitchFamily="18" charset="0"/>
                <a:ea typeface="宋体" panose="02010600030101010101" pitchFamily="2" charset="-122"/>
              </a:rPr>
              <a:t> has the power to change their living habits to help reduce it</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 Many local governments call on their people to take action to make the air cleaner</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可知，作者认为普通民众在减少雾霾中发挥着重要作用。故选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918951"/>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dirty="0">
                <a:solidFill>
                  <a:srgbClr val="FF0000"/>
                </a:solidFill>
                <a:latin typeface="Times New Roman" panose="02020603050405020304" pitchFamily="18" charset="0"/>
                <a:ea typeface="宋体" panose="02010600030101010101" pitchFamily="2" charset="-122"/>
              </a:rPr>
              <a:t>“When one drives to work for one </a:t>
            </a:r>
            <a:r>
              <a:rPr lang="en-US" altLang="zh-CN" b="1" dirty="0" err="1">
                <a:solidFill>
                  <a:srgbClr val="FF0000"/>
                </a:solidFill>
                <a:latin typeface="Times New Roman" panose="02020603050405020304" pitchFamily="18" charset="0"/>
                <a:ea typeface="宋体" panose="02010600030101010101" pitchFamily="2" charset="-122"/>
              </a:rPr>
              <a:t>year, he</a:t>
            </a:r>
            <a:r>
              <a:rPr lang="en-US" altLang="zh-CN" b="1" dirty="0">
                <a:solidFill>
                  <a:srgbClr val="FF0000"/>
                </a:solidFill>
                <a:latin typeface="Times New Roman" panose="02020603050405020304" pitchFamily="18" charset="0"/>
                <a:ea typeface="宋体" panose="02010600030101010101" pitchFamily="2" charset="-122"/>
              </a:rPr>
              <a:t> uses as much energy as a bus rider uses in 10 years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So walk or ride your bicycle to work or school whenever possible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可知，作者鼓励大家尽量少开车或改用公共交通工具出行。</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272243"/>
            <a:ext cx="11485848" cy="1754326"/>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 thinks we should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try not to drive so much	B. give up driving cars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improve our cars	D. buy more cars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3870" y="1398931"/>
            <a:ext cx="407484" cy="461665"/>
          </a:xfrm>
          <a:prstGeom prst="rect">
            <a:avLst/>
          </a:prstGeom>
          <a:noFill/>
        </p:spPr>
        <p:txBody>
          <a:bodyPr wrap="none" rtlCol="0">
            <a:spAutoFit/>
          </a:bodyPr>
          <a:lstStyle/>
          <a:p>
            <a:pPr algn="ctr"/>
            <a:r>
              <a:rPr lang="en-US" altLang="zh-CN" sz="2400" dirty="0" smtClean="0"/>
              <a:t>A</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788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“Transport is one of the biggest contributors to haze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可知，交通运输是造成雾霾的最大因素之一，即主要原因。故选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732166"/>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cause of haze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Transport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Carpooling.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Coal.	D. The sun.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3870" y="1858854"/>
            <a:ext cx="407484" cy="461665"/>
          </a:xfrm>
          <a:prstGeom prst="rect">
            <a:avLst/>
          </a:prstGeom>
          <a:noFill/>
        </p:spPr>
        <p:txBody>
          <a:bodyPr wrap="none" rtlCol="0">
            <a:spAutoFit/>
          </a:bodyPr>
          <a:lstStyle/>
          <a:p>
            <a:pPr algn="ctr"/>
            <a:r>
              <a:rPr lang="en-US" altLang="zh-CN" sz="2400" dirty="0" smtClean="0"/>
              <a:t>A</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28932"/>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rPr>
              <a:t>“Lots of our energy supply comes from burning coal, another contributor to haze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可知，发电需要燃烧煤，在煤燃烧的过程中会产生有害物质，也会促成雾霾。由此推知，我们应该节约用电，以保护环境。故选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682224"/>
            <a:ext cx="11485848" cy="1754326"/>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 reduce the use of electricity because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coal is now expensive	B. we can save a lot of money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good for our environment	D. it’s not useful for us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3870" y="1808912"/>
            <a:ext cx="407484" cy="461665"/>
          </a:xfrm>
          <a:prstGeom prst="rect">
            <a:avLst/>
          </a:prstGeom>
          <a:noFill/>
        </p:spPr>
        <p:txBody>
          <a:bodyPr wrap="none" rtlCol="0">
            <a:spAutoFit/>
          </a:bodyPr>
          <a:lstStyle/>
          <a:p>
            <a:pPr algn="ctr"/>
            <a:r>
              <a:rPr lang="en-US" altLang="zh-CN" sz="2400" dirty="0" smtClean="0"/>
              <a:t>C</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标题归纳题。通读全文可知，本文主要介绍了为了减少雾霾我们应该做的事情。故选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876182"/>
            <a:ext cx="11485848" cy="1754326"/>
          </a:xfrm>
        </p:spPr>
        <p:txBody>
          <a:bodyPr/>
          <a:lstStyle/>
          <a:p>
            <a:pPr hangingPunct="0">
              <a:spcAft>
                <a:spcPts val="0"/>
              </a:spcAft>
              <a:tabLst>
                <a:tab pos="439102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the best title for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Haze Is	B. How to Reduce Haze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When Haze Happens	D. Where We Can See Haze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2038782"/>
            <a:ext cx="2779196" cy="383755"/>
          </a:xfrm>
          <a:prstGeom prst="rect">
            <a:avLst/>
          </a:prstGeom>
        </p:spPr>
      </p:pic>
      <p:sp>
        <p:nvSpPr>
          <p:cNvPr id="4" name="文本框 3"/>
          <p:cNvSpPr txBox="1"/>
          <p:nvPr/>
        </p:nvSpPr>
        <p:spPr>
          <a:xfrm>
            <a:off x="862687" y="2002870"/>
            <a:ext cx="389850" cy="461665"/>
          </a:xfrm>
          <a:prstGeom prst="rect">
            <a:avLst/>
          </a:prstGeom>
          <a:noFill/>
        </p:spPr>
        <p:txBody>
          <a:bodyPr wrap="none" rtlCol="0">
            <a:spAutoFit/>
          </a:bodyPr>
          <a:lstStyle/>
          <a:p>
            <a:pPr algn="ctr"/>
            <a:r>
              <a:rPr lang="en-US" altLang="zh-CN" sz="2400" dirty="0" smtClean="0"/>
              <a:t>B</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2834</Words>
  <Application>WPS 演示</Application>
  <PresentationFormat>自定义</PresentationFormat>
  <Paragraphs>54</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460</cp:revision>
  <dcterms:created xsi:type="dcterms:W3CDTF">2020-11-06T05:24:00Z</dcterms:created>
  <dcterms:modified xsi:type="dcterms:W3CDTF">2025-09-17T07:30:34Z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